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2F3D85"/>
    <a:srgbClr val="2E4D8A"/>
    <a:srgbClr val="33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18830" cy="493315"/>
          </a:xfrm>
          <a:prstGeom prst="rect">
            <a:avLst/>
          </a:prstGeom>
        </p:spPr>
        <p:txBody>
          <a:bodyPr vert="horz" lIns="90754" tIns="45377" rIns="90754" bIns="45377" rtlCol="0"/>
          <a:lstStyle>
            <a:lvl1pPr algn="l">
              <a:defRPr sz="1200"/>
            </a:lvl1pPr>
          </a:lstStyle>
          <a:p>
            <a:endParaRPr lang="ru-RU"/>
          </a:p>
        </p:txBody>
      </p:sp>
      <p:sp>
        <p:nvSpPr>
          <p:cNvPr id="3" name="Дата 2"/>
          <p:cNvSpPr>
            <a:spLocks noGrp="1"/>
          </p:cNvSpPr>
          <p:nvPr>
            <p:ph type="dt" idx="1"/>
          </p:nvPr>
        </p:nvSpPr>
        <p:spPr>
          <a:xfrm>
            <a:off x="3815375" y="1"/>
            <a:ext cx="2918830" cy="493315"/>
          </a:xfrm>
          <a:prstGeom prst="rect">
            <a:avLst/>
          </a:prstGeom>
        </p:spPr>
        <p:txBody>
          <a:bodyPr vert="horz" lIns="90754" tIns="45377" rIns="90754" bIns="45377" rtlCol="0"/>
          <a:lstStyle>
            <a:lvl1pPr algn="r">
              <a:defRPr sz="1200"/>
            </a:lvl1pPr>
          </a:lstStyle>
          <a:p>
            <a:fld id="{9AE62C2B-F34B-485F-9A19-02CB06E95EDE}" type="datetimeFigureOut">
              <a:rPr lang="ru-RU" smtClean="0"/>
              <a:pPr/>
              <a:t>21.05.2024</a:t>
            </a:fld>
            <a:endParaRPr lang="ru-RU"/>
          </a:p>
        </p:txBody>
      </p:sp>
      <p:sp>
        <p:nvSpPr>
          <p:cNvPr id="4" name="Образ слайда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754" tIns="45377" rIns="90754" bIns="45377"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0754" tIns="45377" rIns="90754" bIns="4537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371286"/>
            <a:ext cx="2918830" cy="493315"/>
          </a:xfrm>
          <a:prstGeom prst="rect">
            <a:avLst/>
          </a:prstGeom>
        </p:spPr>
        <p:txBody>
          <a:bodyPr vert="horz" lIns="90754" tIns="45377" rIns="90754" bIns="45377" rtlCol="0" anchor="b"/>
          <a:lstStyle>
            <a:lvl1pPr algn="l">
              <a:defRPr sz="1200"/>
            </a:lvl1pPr>
          </a:lstStyle>
          <a:p>
            <a:endParaRPr lang="ru-RU"/>
          </a:p>
        </p:txBody>
      </p:sp>
      <p:sp>
        <p:nvSpPr>
          <p:cNvPr id="7" name="Номер слайда 6"/>
          <p:cNvSpPr>
            <a:spLocks noGrp="1"/>
          </p:cNvSpPr>
          <p:nvPr>
            <p:ph type="sldNum" sz="quarter" idx="5"/>
          </p:nvPr>
        </p:nvSpPr>
        <p:spPr>
          <a:xfrm>
            <a:off x="3815375" y="9371286"/>
            <a:ext cx="2918830" cy="493315"/>
          </a:xfrm>
          <a:prstGeom prst="rect">
            <a:avLst/>
          </a:prstGeom>
        </p:spPr>
        <p:txBody>
          <a:bodyPr vert="horz" lIns="90754" tIns="45377" rIns="90754" bIns="45377" rtlCol="0" anchor="b"/>
          <a:lstStyle>
            <a:lvl1pPr algn="r">
              <a:defRPr sz="1200"/>
            </a:lvl1pPr>
          </a:lstStyle>
          <a:p>
            <a:fld id="{351D3FE3-7E1E-4816-AB99-2507B936DA8B}" type="slidenum">
              <a:rPr lang="ru-RU" smtClean="0"/>
              <a:pPr/>
              <a:t>‹#›</a:t>
            </a:fld>
            <a:endParaRPr lang="ru-RU"/>
          </a:p>
        </p:txBody>
      </p:sp>
    </p:spTree>
    <p:extLst>
      <p:ext uri="{BB962C8B-B14F-4D97-AF65-F5344CB8AC3E}">
        <p14:creationId xmlns:p14="http://schemas.microsoft.com/office/powerpoint/2010/main" val="2430704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CFEA73-B011-4E79-B787-27F85039B796}" type="datetimeFigureOut">
              <a:rPr lang="ru-RU" smtClean="0"/>
              <a:pPr/>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FEA73-B011-4E79-B787-27F85039B796}" type="datetimeFigureOut">
              <a:rPr lang="ru-RU" smtClean="0"/>
              <a:pPr/>
              <a:t>21.05.2024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C1237-221F-4E6D-9571-54EBD9E1B52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8"/>
          <p:cNvCxnSpPr>
            <a:cxnSpLocks noChangeShapeType="1"/>
          </p:cNvCxnSpPr>
          <p:nvPr/>
        </p:nvCxnSpPr>
        <p:spPr bwMode="auto">
          <a:xfrm>
            <a:off x="215901" y="332656"/>
            <a:ext cx="8507413" cy="1587"/>
          </a:xfrm>
          <a:prstGeom prst="line">
            <a:avLst/>
          </a:prstGeom>
          <a:noFill/>
          <a:ln w="19050" algn="ctr">
            <a:solidFill>
              <a:srgbClr val="002060"/>
            </a:solidFill>
            <a:round/>
            <a:headEnd/>
            <a:tailEnd type="none" w="lg" len="lg"/>
          </a:ln>
        </p:spPr>
      </p:cxnSp>
      <p:sp>
        <p:nvSpPr>
          <p:cNvPr id="5" name="Text Box 132"/>
          <p:cNvSpPr txBox="1">
            <a:spLocks noChangeArrowheads="1"/>
          </p:cNvSpPr>
          <p:nvPr/>
        </p:nvSpPr>
        <p:spPr bwMode="auto">
          <a:xfrm>
            <a:off x="251520" y="44624"/>
            <a:ext cx="8712968" cy="307766"/>
          </a:xfrm>
          <a:prstGeom prst="rect">
            <a:avLst/>
          </a:prstGeom>
          <a:noFill/>
          <a:ln w="9525">
            <a:noFill/>
            <a:miter lim="800000"/>
            <a:headEnd/>
            <a:tailEnd/>
          </a:ln>
        </p:spPr>
        <p:txBody>
          <a:bodyPr wrap="square" lIns="91430" tIns="45715" rIns="91430" bIns="45715">
            <a:spAutoFit/>
          </a:bodyPr>
          <a:lstStyle/>
          <a:p>
            <a:pPr algn="ctr"/>
            <a:r>
              <a:rPr lang="ru-RU" sz="1400" b="1" dirty="0" smtClean="0"/>
              <a:t>ТЕРРИТОРИЯ </a:t>
            </a:r>
            <a:r>
              <a:rPr lang="ru-RU" sz="1400" b="1" dirty="0" smtClean="0"/>
              <a:t>ОПЕРЕЖАЮЩЕГО РАЗВИТИЯ </a:t>
            </a:r>
            <a:r>
              <a:rPr lang="ru-RU" sz="1400" b="1" dirty="0" smtClean="0"/>
              <a:t>«УСОЛЬЕ-СИБИРСКОЕ»</a:t>
            </a:r>
            <a:endParaRPr lang="ru-RU" sz="1400" b="1" dirty="0"/>
          </a:p>
        </p:txBody>
      </p:sp>
      <p:sp>
        <p:nvSpPr>
          <p:cNvPr id="44" name="Text Box 9"/>
          <p:cNvSpPr txBox="1">
            <a:spLocks noChangeArrowheads="1"/>
          </p:cNvSpPr>
          <p:nvPr/>
        </p:nvSpPr>
        <p:spPr bwMode="auto">
          <a:xfrm rot="10800000">
            <a:off x="1691680" y="476673"/>
            <a:ext cx="5256584"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Порядок заключения соглашений</a:t>
            </a:r>
          </a:p>
        </p:txBody>
      </p:sp>
      <p:sp>
        <p:nvSpPr>
          <p:cNvPr id="45" name="Прямоугольник 44"/>
          <p:cNvSpPr/>
          <p:nvPr/>
        </p:nvSpPr>
        <p:spPr>
          <a:xfrm>
            <a:off x="1094668" y="1312184"/>
            <a:ext cx="1021744" cy="600164"/>
          </a:xfrm>
          <a:prstGeom prst="rect">
            <a:avLst/>
          </a:prstGeom>
        </p:spPr>
        <p:txBody>
          <a:bodyPr wrap="square" lIns="36000" rIns="36000">
            <a:spAutoFit/>
          </a:bodyPr>
          <a:lstStyle/>
          <a:p>
            <a:pPr algn="ctr">
              <a:buClr>
                <a:srgbClr val="265A99"/>
              </a:buClr>
            </a:pPr>
            <a:r>
              <a:rPr lang="ru-RU" altLang="ru-RU" sz="1100" b="1" dirty="0" smtClean="0">
                <a:latin typeface="Calibri" pitchFamily="34" charset="0"/>
              </a:rPr>
              <a:t>Заявка на заключение соглашения</a:t>
            </a:r>
            <a:endParaRPr lang="ru-RU" altLang="ru-RU" sz="1100" dirty="0" smtClean="0">
              <a:latin typeface="Calibri" pitchFamily="34" charset="0"/>
            </a:endParaRPr>
          </a:p>
        </p:txBody>
      </p:sp>
      <p:sp>
        <p:nvSpPr>
          <p:cNvPr id="47" name="Прямоугольник 46"/>
          <p:cNvSpPr/>
          <p:nvPr/>
        </p:nvSpPr>
        <p:spPr>
          <a:xfrm>
            <a:off x="2525391" y="1053576"/>
            <a:ext cx="1944216" cy="400110"/>
          </a:xfrm>
          <a:prstGeom prst="rect">
            <a:avLst/>
          </a:prstGeom>
        </p:spPr>
        <p:txBody>
          <a:bodyPr wrap="square" lIns="36000" rIns="36000">
            <a:spAutoFit/>
          </a:bodyPr>
          <a:lstStyle/>
          <a:p>
            <a:pPr algn="ctr">
              <a:buClr>
                <a:srgbClr val="265A99"/>
              </a:buClr>
            </a:pPr>
            <a:r>
              <a:rPr lang="ru-RU" sz="1000" dirty="0" smtClean="0">
                <a:latin typeface="Calibri" pitchFamily="34" charset="0"/>
              </a:rPr>
              <a:t>Министерство экономического развития Иркутской области</a:t>
            </a:r>
            <a:endParaRPr lang="ru-RU" altLang="ru-RU" sz="1000" dirty="0" smtClean="0">
              <a:latin typeface="Calibri" pitchFamily="34" charset="0"/>
            </a:endParaRPr>
          </a:p>
        </p:txBody>
      </p:sp>
      <p:sp>
        <p:nvSpPr>
          <p:cNvPr id="48" name="AutoShape 2"/>
          <p:cNvSpPr>
            <a:spLocks noChangeArrowheads="1"/>
          </p:cNvSpPr>
          <p:nvPr/>
        </p:nvSpPr>
        <p:spPr bwMode="auto">
          <a:xfrm>
            <a:off x="2205166" y="987723"/>
            <a:ext cx="378073" cy="1260475"/>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49" name="Прямоугольник 48"/>
          <p:cNvSpPr/>
          <p:nvPr/>
        </p:nvSpPr>
        <p:spPr>
          <a:xfrm>
            <a:off x="2855476" y="1519070"/>
            <a:ext cx="1296144" cy="400110"/>
          </a:xfrm>
          <a:prstGeom prst="rect">
            <a:avLst/>
          </a:prstGeom>
          <a:ln>
            <a:solidFill>
              <a:schemeClr val="tx2">
                <a:lumMod val="75000"/>
              </a:schemeClr>
            </a:solidFill>
            <a:prstDash val="lgDash"/>
          </a:ln>
        </p:spPr>
        <p:txBody>
          <a:bodyPr wrap="square" lIns="36000" rIns="36000">
            <a:spAutoFit/>
          </a:bodyPr>
          <a:lstStyle/>
          <a:p>
            <a:pPr algn="ctr">
              <a:buClr>
                <a:srgbClr val="265A99"/>
              </a:buClr>
            </a:pPr>
            <a:r>
              <a:rPr lang="ru-RU" sz="1000" b="1" dirty="0" smtClean="0">
                <a:latin typeface="Calibri" pitchFamily="34" charset="0"/>
              </a:rPr>
              <a:t>СРОК рассмотрения </a:t>
            </a:r>
            <a:r>
              <a:rPr lang="ru-RU" sz="1000" dirty="0" smtClean="0">
                <a:latin typeface="Calibri" pitchFamily="34" charset="0"/>
              </a:rPr>
              <a:t>– </a:t>
            </a:r>
            <a:r>
              <a:rPr lang="en-US" sz="1000" b="1" dirty="0" smtClean="0">
                <a:latin typeface="Calibri" pitchFamily="34" charset="0"/>
              </a:rPr>
              <a:t>10</a:t>
            </a:r>
            <a:r>
              <a:rPr lang="ru-RU" sz="1000" dirty="0" smtClean="0">
                <a:latin typeface="Calibri" pitchFamily="34" charset="0"/>
              </a:rPr>
              <a:t> рабочих дней</a:t>
            </a:r>
            <a:endParaRPr lang="ru-RU" altLang="ru-RU" sz="1000" dirty="0" smtClean="0">
              <a:latin typeface="Calibri" pitchFamily="34" charset="0"/>
            </a:endParaRPr>
          </a:p>
        </p:txBody>
      </p:sp>
      <p:sp>
        <p:nvSpPr>
          <p:cNvPr id="53" name="AutoShape 2"/>
          <p:cNvSpPr>
            <a:spLocks noChangeArrowheads="1"/>
          </p:cNvSpPr>
          <p:nvPr/>
        </p:nvSpPr>
        <p:spPr bwMode="auto">
          <a:xfrm>
            <a:off x="4608004" y="981848"/>
            <a:ext cx="378073" cy="1260475"/>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54" name="Прямоугольник 53"/>
          <p:cNvSpPr/>
          <p:nvPr/>
        </p:nvSpPr>
        <p:spPr>
          <a:xfrm>
            <a:off x="6331593" y="837794"/>
            <a:ext cx="1152128" cy="707886"/>
          </a:xfrm>
          <a:prstGeom prst="rect">
            <a:avLst/>
          </a:prstGeom>
        </p:spPr>
        <p:txBody>
          <a:bodyPr wrap="square" lIns="36000" rIns="36000">
            <a:spAutoFit/>
          </a:bodyPr>
          <a:lstStyle/>
          <a:p>
            <a:pPr algn="ctr">
              <a:buClr>
                <a:srgbClr val="265A99"/>
              </a:buClr>
            </a:pPr>
            <a:r>
              <a:rPr lang="ru-RU" sz="1000" dirty="0" smtClean="0">
                <a:latin typeface="Calibri" pitchFamily="34" charset="0"/>
              </a:rPr>
              <a:t>включение в федеральный реестр резидентов ТОСЭР</a:t>
            </a:r>
            <a:endParaRPr lang="ru-RU" altLang="ru-RU" sz="1000" dirty="0" smtClean="0">
              <a:latin typeface="Calibri" pitchFamily="34" charset="0"/>
            </a:endParaRPr>
          </a:p>
        </p:txBody>
      </p:sp>
      <p:sp>
        <p:nvSpPr>
          <p:cNvPr id="1027" name="Rectangle 3"/>
          <p:cNvSpPr>
            <a:spLocks noChangeArrowheads="1"/>
          </p:cNvSpPr>
          <p:nvPr/>
        </p:nvSpPr>
        <p:spPr bwMode="auto">
          <a:xfrm>
            <a:off x="4774405" y="939388"/>
            <a:ext cx="136815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ea typeface="Times New Roman" pitchFamily="18" charset="0"/>
                <a:cs typeface="Times New Roman" pitchFamily="18" charset="0"/>
              </a:rPr>
              <a:t>заключение Соглашения</a:t>
            </a:r>
            <a:endParaRPr kumimoji="0" lang="ru-RU" sz="1100" b="0" i="0" u="none" strike="noStrike" cap="none" normalizeH="0" baseline="0" dirty="0" smtClean="0">
              <a:ln>
                <a:noFill/>
              </a:ln>
              <a:solidFill>
                <a:schemeClr val="tx1"/>
              </a:solidFill>
              <a:effectLst/>
              <a:cs typeface="Arial" pitchFamily="34" charset="0"/>
            </a:endParaRPr>
          </a:p>
        </p:txBody>
      </p:sp>
      <p:sp>
        <p:nvSpPr>
          <p:cNvPr id="55" name="Rectangle 3"/>
          <p:cNvSpPr>
            <a:spLocks noChangeArrowheads="1"/>
          </p:cNvSpPr>
          <p:nvPr/>
        </p:nvSpPr>
        <p:spPr bwMode="auto">
          <a:xfrm>
            <a:off x="4810409" y="1592307"/>
            <a:ext cx="129614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ea typeface="Times New Roman" pitchFamily="18" charset="0"/>
                <a:cs typeface="Times New Roman" pitchFamily="18" charset="0"/>
              </a:rPr>
              <a:t>отказ в заключении Соглашения</a:t>
            </a:r>
            <a:endParaRPr kumimoji="0" lang="ru-RU" sz="1100" b="0" i="0" u="none" strike="noStrike" cap="none" normalizeH="0" baseline="0" dirty="0" smtClean="0">
              <a:ln>
                <a:noFill/>
              </a:ln>
              <a:solidFill>
                <a:schemeClr val="tx1"/>
              </a:solidFill>
              <a:effectLst/>
              <a:cs typeface="Arial" pitchFamily="34" charset="0"/>
            </a:endParaRPr>
          </a:p>
        </p:txBody>
      </p:sp>
      <p:sp>
        <p:nvSpPr>
          <p:cNvPr id="56" name="AutoShape 2"/>
          <p:cNvSpPr>
            <a:spLocks noChangeArrowheads="1"/>
          </p:cNvSpPr>
          <p:nvPr/>
        </p:nvSpPr>
        <p:spPr bwMode="auto">
          <a:xfrm>
            <a:off x="5953520" y="1549627"/>
            <a:ext cx="378073" cy="692696"/>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57" name="Rectangle 3"/>
          <p:cNvSpPr>
            <a:spLocks noChangeArrowheads="1"/>
          </p:cNvSpPr>
          <p:nvPr/>
        </p:nvSpPr>
        <p:spPr bwMode="auto">
          <a:xfrm>
            <a:off x="6331593" y="1608431"/>
            <a:ext cx="118762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lang="ru-RU" sz="1100" dirty="0" smtClean="0">
                <a:cs typeface="Times New Roman" pitchFamily="18" charset="0"/>
              </a:rPr>
              <a:t>подача доработанной заявки</a:t>
            </a:r>
            <a:endParaRPr kumimoji="0" lang="ru-RU" sz="1100" b="0" i="0" u="none" strike="noStrike" cap="none" normalizeH="0" baseline="0" dirty="0" smtClean="0">
              <a:ln>
                <a:noFill/>
              </a:ln>
              <a:solidFill>
                <a:schemeClr val="tx1"/>
              </a:solidFill>
              <a:effectLst/>
              <a:cs typeface="Arial" pitchFamily="34" charset="0"/>
            </a:endParaRPr>
          </a:p>
        </p:txBody>
      </p:sp>
      <p:sp>
        <p:nvSpPr>
          <p:cNvPr id="58" name="AutoShape 2"/>
          <p:cNvSpPr>
            <a:spLocks noChangeArrowheads="1"/>
          </p:cNvSpPr>
          <p:nvPr/>
        </p:nvSpPr>
        <p:spPr bwMode="auto">
          <a:xfrm>
            <a:off x="5930885" y="807079"/>
            <a:ext cx="400708" cy="692696"/>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38" name="Text Box 9"/>
          <p:cNvSpPr txBox="1">
            <a:spLocks noChangeArrowheads="1"/>
          </p:cNvSpPr>
          <p:nvPr/>
        </p:nvSpPr>
        <p:spPr bwMode="auto">
          <a:xfrm rot="10800000">
            <a:off x="539552" y="2636911"/>
            <a:ext cx="7992888"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Пакет документов, прилагаемых к заявке на заключение соглашения с резидентами ТОСЭР</a:t>
            </a:r>
          </a:p>
        </p:txBody>
      </p:sp>
      <p:sp>
        <p:nvSpPr>
          <p:cNvPr id="1025" name="Rectangle 1"/>
          <p:cNvSpPr>
            <a:spLocks noChangeArrowheads="1"/>
          </p:cNvSpPr>
          <p:nvPr/>
        </p:nvSpPr>
        <p:spPr bwMode="auto">
          <a:xfrm>
            <a:off x="611560" y="2858959"/>
            <a:ext cx="7992888"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1450" indent="-171450">
              <a:buFont typeface="Wingdings" panose="05000000000000000000" pitchFamily="2" charset="2"/>
              <a:buChar char="ü"/>
            </a:pPr>
            <a:r>
              <a:rPr lang="ru-RU" sz="1100" i="1" dirty="0" smtClean="0"/>
              <a:t>паспорт инвестиционного проекта</a:t>
            </a:r>
            <a:r>
              <a:rPr lang="ru-RU" sz="1100" i="1" dirty="0"/>
              <a:t>;</a:t>
            </a:r>
            <a:endParaRPr lang="ru-RU" sz="1100" dirty="0"/>
          </a:p>
          <a:p>
            <a:pPr marL="171450" indent="-171450">
              <a:buFont typeface="Wingdings" panose="05000000000000000000" pitchFamily="2" charset="2"/>
              <a:buChar char="ü"/>
            </a:pPr>
            <a:r>
              <a:rPr lang="ru-RU" sz="1100" i="1" dirty="0"/>
              <a:t>документы, подтверждающие право собственности (пользования) юридического лица на земельный участок и объекты недвижимого имущества, предназначенные для реализации инвестиционного проекта (при наличии);</a:t>
            </a:r>
            <a:endParaRPr lang="ru-RU" sz="1100" dirty="0"/>
          </a:p>
          <a:p>
            <a:pPr marL="171450" indent="-171450">
              <a:buFont typeface="Wingdings" panose="05000000000000000000" pitchFamily="2" charset="2"/>
              <a:buChar char="ü"/>
            </a:pPr>
            <a:r>
              <a:rPr lang="ru-RU" sz="1100" i="1" dirty="0"/>
              <a:t>справка Арбитражного суда Иркутской области о наличии или отсутствии производства по делу о несостоятельности (банкротстве) в отношении юридического лица,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выписка из Единого государственного реестра юридических лиц,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справка об исполнении налогоплательщиком (плательщиком сбора, плательщиком страховых взносов, налоговым агентом) обязанности по уплате налогов, сборов, страховых взносов, пеней, штрафов, процентов,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выписка из Единого государственного реестра налогоплательщиков в отношении Заявителя об отсутствии сведений о филиалах, представительствах и иных обособленных подразделениях, выданная не ранее чем за 10 календарных дней до дня подачи </a:t>
            </a:r>
            <a:r>
              <a:rPr lang="ru-RU" sz="1100" i="1" dirty="0" smtClean="0"/>
              <a:t>Заявки;</a:t>
            </a:r>
          </a:p>
          <a:p>
            <a:pPr marL="171450" indent="-171450">
              <a:buFont typeface="Wingdings" panose="05000000000000000000" pitchFamily="2" charset="2"/>
              <a:buChar char="ü"/>
            </a:pPr>
            <a:r>
              <a:rPr lang="ru-RU" sz="1100" i="1" dirty="0"/>
              <a:t>п</a:t>
            </a:r>
            <a:r>
              <a:rPr lang="ru-RU" sz="1100" i="1" dirty="0" smtClean="0"/>
              <a:t>ояснительная записка к паспорту инвестиционного проекта.</a:t>
            </a:r>
            <a:endParaRPr lang="ru-RU" sz="1100" dirty="0"/>
          </a:p>
          <a:p>
            <a:r>
              <a:rPr lang="ru-RU" sz="11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223</Words>
  <Application>Microsoft Office PowerPoint</Application>
  <PresentationFormat>Экран (4:3)</PresentationFormat>
  <Paragraphs>18</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Times New Roman</vt:lpstr>
      <vt:lpstr>Wingdings</vt:lpstr>
      <vt:lpstr>Тема Office</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e.v.kuzmina</dc:creator>
  <cp:lastModifiedBy>Рогожникова Вероника Валерьевна</cp:lastModifiedBy>
  <cp:revision>67</cp:revision>
  <cp:lastPrinted>2023-08-24T05:25:16Z</cp:lastPrinted>
  <dcterms:created xsi:type="dcterms:W3CDTF">2016-03-21T06:28:37Z</dcterms:created>
  <dcterms:modified xsi:type="dcterms:W3CDTF">2024-05-21T06:05:37Z</dcterms:modified>
</cp:coreProperties>
</file>