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9144000" cy="6858000" type="screen4x3"/>
  <p:notesSz cx="6735763" cy="98663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2F3D85"/>
    <a:srgbClr val="2E4D8A"/>
    <a:srgbClr val="333399"/>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50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1"/>
            <a:ext cx="2918830" cy="493315"/>
          </a:xfrm>
          <a:prstGeom prst="rect">
            <a:avLst/>
          </a:prstGeom>
        </p:spPr>
        <p:txBody>
          <a:bodyPr vert="horz" lIns="90754" tIns="45377" rIns="90754" bIns="45377" rtlCol="0"/>
          <a:lstStyle>
            <a:lvl1pPr algn="l">
              <a:defRPr sz="1200"/>
            </a:lvl1pPr>
          </a:lstStyle>
          <a:p>
            <a:endParaRPr lang="ru-RU"/>
          </a:p>
        </p:txBody>
      </p:sp>
      <p:sp>
        <p:nvSpPr>
          <p:cNvPr id="3" name="Дата 2"/>
          <p:cNvSpPr>
            <a:spLocks noGrp="1"/>
          </p:cNvSpPr>
          <p:nvPr>
            <p:ph type="dt" idx="1"/>
          </p:nvPr>
        </p:nvSpPr>
        <p:spPr>
          <a:xfrm>
            <a:off x="3815375" y="1"/>
            <a:ext cx="2918830" cy="493315"/>
          </a:xfrm>
          <a:prstGeom prst="rect">
            <a:avLst/>
          </a:prstGeom>
        </p:spPr>
        <p:txBody>
          <a:bodyPr vert="horz" lIns="90754" tIns="45377" rIns="90754" bIns="45377" rtlCol="0"/>
          <a:lstStyle>
            <a:lvl1pPr algn="r">
              <a:defRPr sz="1200"/>
            </a:lvl1pPr>
          </a:lstStyle>
          <a:p>
            <a:fld id="{9AE62C2B-F34B-485F-9A19-02CB06E95EDE}" type="datetimeFigureOut">
              <a:rPr lang="ru-RU" smtClean="0"/>
              <a:pPr/>
              <a:t>21.05.2024</a:t>
            </a:fld>
            <a:endParaRPr lang="ru-RU"/>
          </a:p>
        </p:txBody>
      </p:sp>
      <p:sp>
        <p:nvSpPr>
          <p:cNvPr id="4" name="Образ слайда 3"/>
          <p:cNvSpPr>
            <a:spLocks noGrp="1" noRot="1" noChangeAspect="1"/>
          </p:cNvSpPr>
          <p:nvPr>
            <p:ph type="sldImg" idx="2"/>
          </p:nvPr>
        </p:nvSpPr>
        <p:spPr>
          <a:xfrm>
            <a:off x="903288" y="739775"/>
            <a:ext cx="4929187" cy="3698875"/>
          </a:xfrm>
          <a:prstGeom prst="rect">
            <a:avLst/>
          </a:prstGeom>
          <a:noFill/>
          <a:ln w="12700">
            <a:solidFill>
              <a:prstClr val="black"/>
            </a:solidFill>
          </a:ln>
        </p:spPr>
        <p:txBody>
          <a:bodyPr vert="horz" lIns="90754" tIns="45377" rIns="90754" bIns="45377" rtlCol="0" anchor="ctr"/>
          <a:lstStyle/>
          <a:p>
            <a:endParaRPr lang="ru-RU"/>
          </a:p>
        </p:txBody>
      </p:sp>
      <p:sp>
        <p:nvSpPr>
          <p:cNvPr id="5" name="Заметки 4"/>
          <p:cNvSpPr>
            <a:spLocks noGrp="1"/>
          </p:cNvSpPr>
          <p:nvPr>
            <p:ph type="body" sz="quarter" idx="3"/>
          </p:nvPr>
        </p:nvSpPr>
        <p:spPr>
          <a:xfrm>
            <a:off x="673577" y="4686499"/>
            <a:ext cx="5388610" cy="4439841"/>
          </a:xfrm>
          <a:prstGeom prst="rect">
            <a:avLst/>
          </a:prstGeom>
        </p:spPr>
        <p:txBody>
          <a:bodyPr vert="horz" lIns="90754" tIns="45377" rIns="90754" bIns="45377"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1" y="9371286"/>
            <a:ext cx="2918830" cy="493315"/>
          </a:xfrm>
          <a:prstGeom prst="rect">
            <a:avLst/>
          </a:prstGeom>
        </p:spPr>
        <p:txBody>
          <a:bodyPr vert="horz" lIns="90754" tIns="45377" rIns="90754" bIns="45377" rtlCol="0" anchor="b"/>
          <a:lstStyle>
            <a:lvl1pPr algn="l">
              <a:defRPr sz="1200"/>
            </a:lvl1pPr>
          </a:lstStyle>
          <a:p>
            <a:endParaRPr lang="ru-RU"/>
          </a:p>
        </p:txBody>
      </p:sp>
      <p:sp>
        <p:nvSpPr>
          <p:cNvPr id="7" name="Номер слайда 6"/>
          <p:cNvSpPr>
            <a:spLocks noGrp="1"/>
          </p:cNvSpPr>
          <p:nvPr>
            <p:ph type="sldNum" sz="quarter" idx="5"/>
          </p:nvPr>
        </p:nvSpPr>
        <p:spPr>
          <a:xfrm>
            <a:off x="3815375" y="9371286"/>
            <a:ext cx="2918830" cy="493315"/>
          </a:xfrm>
          <a:prstGeom prst="rect">
            <a:avLst/>
          </a:prstGeom>
        </p:spPr>
        <p:txBody>
          <a:bodyPr vert="horz" lIns="90754" tIns="45377" rIns="90754" bIns="45377" rtlCol="0" anchor="b"/>
          <a:lstStyle>
            <a:lvl1pPr algn="r">
              <a:defRPr sz="1200"/>
            </a:lvl1pPr>
          </a:lstStyle>
          <a:p>
            <a:fld id="{351D3FE3-7E1E-4816-AB99-2507B936DA8B}" type="slidenum">
              <a:rPr lang="ru-RU" smtClean="0"/>
              <a:pPr/>
              <a:t>‹#›</a:t>
            </a:fld>
            <a:endParaRPr lang="ru-RU"/>
          </a:p>
        </p:txBody>
      </p:sp>
    </p:spTree>
    <p:extLst>
      <p:ext uri="{BB962C8B-B14F-4D97-AF65-F5344CB8AC3E}">
        <p14:creationId xmlns:p14="http://schemas.microsoft.com/office/powerpoint/2010/main" val="2430704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ACFEA73-B011-4E79-B787-27F85039B796}" type="datetimeFigureOut">
              <a:rPr lang="ru-RU" smtClean="0"/>
              <a:pPr/>
              <a:t>21.05.2024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7C1237-221F-4E6D-9571-54EBD9E1B522}"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ACFEA73-B011-4E79-B787-27F85039B796}" type="datetimeFigureOut">
              <a:rPr lang="ru-RU" smtClean="0"/>
              <a:pPr/>
              <a:t>21.05.2024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7C1237-221F-4E6D-9571-54EBD9E1B52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ACFEA73-B011-4E79-B787-27F85039B796}" type="datetimeFigureOut">
              <a:rPr lang="ru-RU" smtClean="0"/>
              <a:pPr/>
              <a:t>21.05.2024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7C1237-221F-4E6D-9571-54EBD9E1B52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ACFEA73-B011-4E79-B787-27F85039B796}" type="datetimeFigureOut">
              <a:rPr lang="ru-RU" smtClean="0"/>
              <a:pPr/>
              <a:t>21.05.2024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7C1237-221F-4E6D-9571-54EBD9E1B52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ACFEA73-B011-4E79-B787-27F85039B796}" type="datetimeFigureOut">
              <a:rPr lang="ru-RU" smtClean="0"/>
              <a:pPr/>
              <a:t>21.05.2024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7C1237-221F-4E6D-9571-54EBD9E1B522}"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ACFEA73-B011-4E79-B787-27F85039B796}" type="datetimeFigureOut">
              <a:rPr lang="ru-RU" smtClean="0"/>
              <a:pPr/>
              <a:t>21.05.2024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D7C1237-221F-4E6D-9571-54EBD9E1B522}"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ACFEA73-B011-4E79-B787-27F85039B796}" type="datetimeFigureOut">
              <a:rPr lang="ru-RU" smtClean="0"/>
              <a:pPr/>
              <a:t>21.05.2024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D7C1237-221F-4E6D-9571-54EBD9E1B522}"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ACFEA73-B011-4E79-B787-27F85039B796}" type="datetimeFigureOut">
              <a:rPr lang="ru-RU" smtClean="0"/>
              <a:pPr/>
              <a:t>21.05.2024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D7C1237-221F-4E6D-9571-54EBD9E1B522}"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ACFEA73-B011-4E79-B787-27F85039B796}" type="datetimeFigureOut">
              <a:rPr lang="ru-RU" smtClean="0"/>
              <a:pPr/>
              <a:t>21.05.2024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D7C1237-221F-4E6D-9571-54EBD9E1B522}"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ACFEA73-B011-4E79-B787-27F85039B796}" type="datetimeFigureOut">
              <a:rPr lang="ru-RU" smtClean="0"/>
              <a:pPr/>
              <a:t>21.05.2024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D7C1237-221F-4E6D-9571-54EBD9E1B522}"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ACFEA73-B011-4E79-B787-27F85039B796}" type="datetimeFigureOut">
              <a:rPr lang="ru-RU" smtClean="0"/>
              <a:pPr/>
              <a:t>21.05.2024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D7C1237-221F-4E6D-9571-54EBD9E1B522}"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CFEA73-B011-4E79-B787-27F85039B796}" type="datetimeFigureOut">
              <a:rPr lang="ru-RU" smtClean="0"/>
              <a:pPr/>
              <a:t>21.05.2024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7C1237-221F-4E6D-9571-54EBD9E1B522}"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Прямая соединительная линия 8"/>
          <p:cNvCxnSpPr>
            <a:cxnSpLocks noChangeShapeType="1"/>
          </p:cNvCxnSpPr>
          <p:nvPr/>
        </p:nvCxnSpPr>
        <p:spPr bwMode="auto">
          <a:xfrm>
            <a:off x="215901" y="332656"/>
            <a:ext cx="8507413" cy="1587"/>
          </a:xfrm>
          <a:prstGeom prst="line">
            <a:avLst/>
          </a:prstGeom>
          <a:noFill/>
          <a:ln w="19050" algn="ctr">
            <a:solidFill>
              <a:srgbClr val="002060"/>
            </a:solidFill>
            <a:round/>
            <a:headEnd/>
            <a:tailEnd type="none" w="lg" len="lg"/>
          </a:ln>
        </p:spPr>
      </p:cxnSp>
      <p:sp>
        <p:nvSpPr>
          <p:cNvPr id="5" name="Text Box 132"/>
          <p:cNvSpPr txBox="1">
            <a:spLocks noChangeArrowheads="1"/>
          </p:cNvSpPr>
          <p:nvPr/>
        </p:nvSpPr>
        <p:spPr bwMode="auto">
          <a:xfrm>
            <a:off x="251520" y="44624"/>
            <a:ext cx="8712968" cy="307766"/>
          </a:xfrm>
          <a:prstGeom prst="rect">
            <a:avLst/>
          </a:prstGeom>
          <a:noFill/>
          <a:ln w="9525">
            <a:noFill/>
            <a:miter lim="800000"/>
            <a:headEnd/>
            <a:tailEnd/>
          </a:ln>
        </p:spPr>
        <p:txBody>
          <a:bodyPr wrap="square" lIns="91430" tIns="45715" rIns="91430" bIns="45715">
            <a:spAutoFit/>
          </a:bodyPr>
          <a:lstStyle/>
          <a:p>
            <a:pPr algn="ctr"/>
            <a:r>
              <a:rPr lang="ru-RU" sz="1400" b="1" dirty="0" smtClean="0"/>
              <a:t>ТЕРРИТОРИЯ </a:t>
            </a:r>
            <a:r>
              <a:rPr lang="ru-RU" sz="1400" b="1" dirty="0" smtClean="0"/>
              <a:t>ОПЕРЕЖАЮЩЕГО РАЗВИТИЯ </a:t>
            </a:r>
            <a:r>
              <a:rPr lang="ru-RU" sz="1400" b="1" dirty="0" smtClean="0"/>
              <a:t>«УСОЛЬЕ-СИБИРСКОЕ»</a:t>
            </a:r>
            <a:endParaRPr lang="ru-RU" sz="1400" b="1" dirty="0"/>
          </a:p>
        </p:txBody>
      </p:sp>
      <p:sp>
        <p:nvSpPr>
          <p:cNvPr id="44" name="Text Box 9"/>
          <p:cNvSpPr txBox="1">
            <a:spLocks noChangeArrowheads="1"/>
          </p:cNvSpPr>
          <p:nvPr/>
        </p:nvSpPr>
        <p:spPr bwMode="auto">
          <a:xfrm rot="10800000">
            <a:off x="1691680" y="476673"/>
            <a:ext cx="5256584" cy="216024"/>
          </a:xfrm>
          <a:prstGeom prst="rect">
            <a:avLst/>
          </a:prstGeom>
          <a:solidFill>
            <a:srgbClr val="555E8D"/>
          </a:solidFill>
          <a:ln>
            <a:solidFill>
              <a:schemeClr val="accent1">
                <a:lumMod val="75000"/>
              </a:schemeClr>
            </a:solidFill>
          </a:ln>
        </p:spPr>
        <p:style>
          <a:lnRef idx="1">
            <a:schemeClr val="accent2"/>
          </a:lnRef>
          <a:fillRef idx="3">
            <a:schemeClr val="accent2"/>
          </a:fillRef>
          <a:effectRef idx="2">
            <a:schemeClr val="accent2"/>
          </a:effectRef>
          <a:fontRef idx="minor">
            <a:schemeClr val="lt1"/>
          </a:fontRef>
        </p:style>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ru-RU" altLang="ru-RU" sz="1100" b="1" dirty="0" smtClean="0">
                <a:solidFill>
                  <a:schemeClr val="bg1"/>
                </a:solidFill>
              </a:rPr>
              <a:t>Порядок заключения соглашений</a:t>
            </a:r>
          </a:p>
        </p:txBody>
      </p:sp>
      <p:sp>
        <p:nvSpPr>
          <p:cNvPr id="45" name="Прямоугольник 44"/>
          <p:cNvSpPr/>
          <p:nvPr/>
        </p:nvSpPr>
        <p:spPr>
          <a:xfrm>
            <a:off x="1094668" y="1312184"/>
            <a:ext cx="1021744" cy="600164"/>
          </a:xfrm>
          <a:prstGeom prst="rect">
            <a:avLst/>
          </a:prstGeom>
        </p:spPr>
        <p:txBody>
          <a:bodyPr wrap="square" lIns="36000" rIns="36000">
            <a:spAutoFit/>
          </a:bodyPr>
          <a:lstStyle/>
          <a:p>
            <a:pPr algn="ctr">
              <a:buClr>
                <a:srgbClr val="265A99"/>
              </a:buClr>
            </a:pPr>
            <a:r>
              <a:rPr lang="ru-RU" altLang="ru-RU" sz="1100" b="1" dirty="0" smtClean="0">
                <a:latin typeface="Calibri" pitchFamily="34" charset="0"/>
              </a:rPr>
              <a:t>Заявка на заключение соглашения</a:t>
            </a:r>
            <a:endParaRPr lang="ru-RU" altLang="ru-RU" sz="1100" dirty="0" smtClean="0">
              <a:latin typeface="Calibri" pitchFamily="34" charset="0"/>
            </a:endParaRPr>
          </a:p>
        </p:txBody>
      </p:sp>
      <p:sp>
        <p:nvSpPr>
          <p:cNvPr id="47" name="Прямоугольник 46"/>
          <p:cNvSpPr/>
          <p:nvPr/>
        </p:nvSpPr>
        <p:spPr>
          <a:xfrm>
            <a:off x="2525391" y="1053576"/>
            <a:ext cx="1944216" cy="400110"/>
          </a:xfrm>
          <a:prstGeom prst="rect">
            <a:avLst/>
          </a:prstGeom>
        </p:spPr>
        <p:txBody>
          <a:bodyPr wrap="square" lIns="36000" rIns="36000">
            <a:spAutoFit/>
          </a:bodyPr>
          <a:lstStyle/>
          <a:p>
            <a:pPr algn="ctr">
              <a:buClr>
                <a:srgbClr val="265A99"/>
              </a:buClr>
            </a:pPr>
            <a:r>
              <a:rPr lang="ru-RU" sz="1000" dirty="0" smtClean="0">
                <a:latin typeface="Calibri" pitchFamily="34" charset="0"/>
              </a:rPr>
              <a:t>Министерство экономического развития Иркутской области</a:t>
            </a:r>
            <a:endParaRPr lang="ru-RU" altLang="ru-RU" sz="1000" dirty="0" smtClean="0">
              <a:latin typeface="Calibri" pitchFamily="34" charset="0"/>
            </a:endParaRPr>
          </a:p>
        </p:txBody>
      </p:sp>
      <p:sp>
        <p:nvSpPr>
          <p:cNvPr id="48" name="AutoShape 2"/>
          <p:cNvSpPr>
            <a:spLocks noChangeArrowheads="1"/>
          </p:cNvSpPr>
          <p:nvPr/>
        </p:nvSpPr>
        <p:spPr bwMode="auto">
          <a:xfrm>
            <a:off x="2205166" y="987723"/>
            <a:ext cx="378073" cy="1260475"/>
          </a:xfrm>
          <a:prstGeom prst="rightArrow">
            <a:avLst>
              <a:gd name="adj1" fmla="val 65750"/>
              <a:gd name="adj2" fmla="val 63359"/>
            </a:avLst>
          </a:prstGeom>
          <a:gradFill rotWithShape="1">
            <a:gsLst>
              <a:gs pos="0">
                <a:srgbClr val="24246E">
                  <a:alpha val="50000"/>
                </a:srgbClr>
              </a:gs>
              <a:gs pos="100000">
                <a:srgbClr val="C7C7DC">
                  <a:alpha val="71001"/>
                </a:srgbClr>
              </a:gs>
            </a:gsLst>
            <a:lin ang="0" scaled="1"/>
          </a:gradFill>
          <a:ln w="9525" algn="ctr">
            <a:noFill/>
            <a:miter lim="800000"/>
            <a:headEnd/>
            <a:tailEnd/>
          </a:ln>
        </p:spPr>
        <p:txBody>
          <a:bodyPr wrap="none" anchor="ctr"/>
          <a:lstStyle/>
          <a:p>
            <a:endParaRPr lang="ru-RU"/>
          </a:p>
        </p:txBody>
      </p:sp>
      <p:sp>
        <p:nvSpPr>
          <p:cNvPr id="49" name="Прямоугольник 48"/>
          <p:cNvSpPr/>
          <p:nvPr/>
        </p:nvSpPr>
        <p:spPr>
          <a:xfrm>
            <a:off x="2855476" y="1519070"/>
            <a:ext cx="1296144" cy="400110"/>
          </a:xfrm>
          <a:prstGeom prst="rect">
            <a:avLst/>
          </a:prstGeom>
          <a:ln>
            <a:solidFill>
              <a:schemeClr val="tx2">
                <a:lumMod val="75000"/>
              </a:schemeClr>
            </a:solidFill>
            <a:prstDash val="lgDash"/>
          </a:ln>
        </p:spPr>
        <p:txBody>
          <a:bodyPr wrap="square" lIns="36000" rIns="36000">
            <a:spAutoFit/>
          </a:bodyPr>
          <a:lstStyle/>
          <a:p>
            <a:pPr algn="ctr">
              <a:buClr>
                <a:srgbClr val="265A99"/>
              </a:buClr>
            </a:pPr>
            <a:r>
              <a:rPr lang="ru-RU" sz="1000" b="1" dirty="0" smtClean="0">
                <a:latin typeface="Calibri" pitchFamily="34" charset="0"/>
              </a:rPr>
              <a:t>СРОК рассмотрения </a:t>
            </a:r>
            <a:r>
              <a:rPr lang="ru-RU" sz="1000" dirty="0" smtClean="0">
                <a:latin typeface="Calibri" pitchFamily="34" charset="0"/>
              </a:rPr>
              <a:t>– </a:t>
            </a:r>
            <a:r>
              <a:rPr lang="en-US" sz="1000" b="1" dirty="0" smtClean="0">
                <a:latin typeface="Calibri" pitchFamily="34" charset="0"/>
              </a:rPr>
              <a:t>10</a:t>
            </a:r>
            <a:r>
              <a:rPr lang="ru-RU" sz="1000" dirty="0" smtClean="0">
                <a:latin typeface="Calibri" pitchFamily="34" charset="0"/>
              </a:rPr>
              <a:t> рабочих дней</a:t>
            </a:r>
            <a:endParaRPr lang="ru-RU" altLang="ru-RU" sz="1000" dirty="0" smtClean="0">
              <a:latin typeface="Calibri" pitchFamily="34" charset="0"/>
            </a:endParaRPr>
          </a:p>
        </p:txBody>
      </p:sp>
      <p:sp>
        <p:nvSpPr>
          <p:cNvPr id="53" name="AutoShape 2"/>
          <p:cNvSpPr>
            <a:spLocks noChangeArrowheads="1"/>
          </p:cNvSpPr>
          <p:nvPr/>
        </p:nvSpPr>
        <p:spPr bwMode="auto">
          <a:xfrm>
            <a:off x="4608004" y="981848"/>
            <a:ext cx="378073" cy="1260475"/>
          </a:xfrm>
          <a:prstGeom prst="rightArrow">
            <a:avLst>
              <a:gd name="adj1" fmla="val 65750"/>
              <a:gd name="adj2" fmla="val 63359"/>
            </a:avLst>
          </a:prstGeom>
          <a:gradFill rotWithShape="1">
            <a:gsLst>
              <a:gs pos="0">
                <a:srgbClr val="24246E">
                  <a:alpha val="50000"/>
                </a:srgbClr>
              </a:gs>
              <a:gs pos="100000">
                <a:srgbClr val="C7C7DC">
                  <a:alpha val="71001"/>
                </a:srgbClr>
              </a:gs>
            </a:gsLst>
            <a:lin ang="0" scaled="1"/>
          </a:gradFill>
          <a:ln w="9525" algn="ctr">
            <a:noFill/>
            <a:miter lim="800000"/>
            <a:headEnd/>
            <a:tailEnd/>
          </a:ln>
        </p:spPr>
        <p:txBody>
          <a:bodyPr wrap="none" anchor="ctr"/>
          <a:lstStyle/>
          <a:p>
            <a:endParaRPr lang="ru-RU"/>
          </a:p>
        </p:txBody>
      </p:sp>
      <p:sp>
        <p:nvSpPr>
          <p:cNvPr id="54" name="Прямоугольник 53"/>
          <p:cNvSpPr/>
          <p:nvPr/>
        </p:nvSpPr>
        <p:spPr>
          <a:xfrm>
            <a:off x="6331593" y="837794"/>
            <a:ext cx="1152128" cy="707886"/>
          </a:xfrm>
          <a:prstGeom prst="rect">
            <a:avLst/>
          </a:prstGeom>
        </p:spPr>
        <p:txBody>
          <a:bodyPr wrap="square" lIns="36000" rIns="36000">
            <a:spAutoFit/>
          </a:bodyPr>
          <a:lstStyle/>
          <a:p>
            <a:pPr algn="ctr">
              <a:buClr>
                <a:srgbClr val="265A99"/>
              </a:buClr>
            </a:pPr>
            <a:r>
              <a:rPr lang="ru-RU" sz="1000" dirty="0" smtClean="0">
                <a:latin typeface="Calibri" pitchFamily="34" charset="0"/>
              </a:rPr>
              <a:t>включение в федеральный реестр резидентов ТОСЭР</a:t>
            </a:r>
            <a:endParaRPr lang="ru-RU" altLang="ru-RU" sz="1000" dirty="0" smtClean="0">
              <a:latin typeface="Calibri" pitchFamily="34" charset="0"/>
            </a:endParaRPr>
          </a:p>
        </p:txBody>
      </p:sp>
      <p:sp>
        <p:nvSpPr>
          <p:cNvPr id="1027" name="Rectangle 3"/>
          <p:cNvSpPr>
            <a:spLocks noChangeArrowheads="1"/>
          </p:cNvSpPr>
          <p:nvPr/>
        </p:nvSpPr>
        <p:spPr bwMode="auto">
          <a:xfrm>
            <a:off x="4774405" y="939388"/>
            <a:ext cx="1368152"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ctr" defTabSz="914400" rtl="0" eaLnBrk="1" fontAlgn="base" latinLnBrk="0" hangingPunct="1">
              <a:lnSpc>
                <a:spcPct val="100000"/>
              </a:lnSpc>
              <a:spcBef>
                <a:spcPct val="0"/>
              </a:spcBef>
              <a:spcAft>
                <a:spcPct val="0"/>
              </a:spcAft>
              <a:buClrTx/>
              <a:buSzTx/>
              <a:buFontTx/>
              <a:buNone/>
              <a:tabLst/>
            </a:pPr>
            <a:r>
              <a:rPr kumimoji="0" lang="ru-RU" sz="1100" b="0" i="0" u="none" strike="noStrike" cap="none" normalizeH="0" baseline="0" dirty="0" smtClean="0">
                <a:ln>
                  <a:noFill/>
                </a:ln>
                <a:solidFill>
                  <a:schemeClr val="tx1"/>
                </a:solidFill>
                <a:effectLst/>
                <a:ea typeface="Times New Roman" pitchFamily="18" charset="0"/>
                <a:cs typeface="Times New Roman" pitchFamily="18" charset="0"/>
              </a:rPr>
              <a:t>заключение Соглашения</a:t>
            </a:r>
            <a:endParaRPr kumimoji="0" lang="ru-RU" sz="1100" b="0" i="0" u="none" strike="noStrike" cap="none" normalizeH="0" baseline="0" dirty="0" smtClean="0">
              <a:ln>
                <a:noFill/>
              </a:ln>
              <a:solidFill>
                <a:schemeClr val="tx1"/>
              </a:solidFill>
              <a:effectLst/>
              <a:cs typeface="Arial" pitchFamily="34" charset="0"/>
            </a:endParaRPr>
          </a:p>
        </p:txBody>
      </p:sp>
      <p:sp>
        <p:nvSpPr>
          <p:cNvPr id="55" name="Rectangle 3"/>
          <p:cNvSpPr>
            <a:spLocks noChangeArrowheads="1"/>
          </p:cNvSpPr>
          <p:nvPr/>
        </p:nvSpPr>
        <p:spPr bwMode="auto">
          <a:xfrm>
            <a:off x="4810409" y="1592307"/>
            <a:ext cx="1296144" cy="6001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ctr" defTabSz="914400" rtl="0" eaLnBrk="0" fontAlgn="base" latinLnBrk="0" hangingPunct="0">
              <a:lnSpc>
                <a:spcPct val="100000"/>
              </a:lnSpc>
              <a:spcBef>
                <a:spcPct val="0"/>
              </a:spcBef>
              <a:spcAft>
                <a:spcPct val="0"/>
              </a:spcAft>
              <a:buClrTx/>
              <a:buSzTx/>
              <a:buFontTx/>
              <a:buNone/>
              <a:tabLst/>
            </a:pPr>
            <a:r>
              <a:rPr kumimoji="0" lang="ru-RU" sz="1100" b="0" i="0" u="none" strike="noStrike" cap="none" normalizeH="0" baseline="0" dirty="0" smtClean="0">
                <a:ln>
                  <a:noFill/>
                </a:ln>
                <a:solidFill>
                  <a:schemeClr val="tx1"/>
                </a:solidFill>
                <a:effectLst/>
                <a:ea typeface="Times New Roman" pitchFamily="18" charset="0"/>
                <a:cs typeface="Times New Roman" pitchFamily="18" charset="0"/>
              </a:rPr>
              <a:t>отказ в заключении Соглашения</a:t>
            </a:r>
            <a:endParaRPr kumimoji="0" lang="ru-RU" sz="1100" b="0" i="0" u="none" strike="noStrike" cap="none" normalizeH="0" baseline="0" dirty="0" smtClean="0">
              <a:ln>
                <a:noFill/>
              </a:ln>
              <a:solidFill>
                <a:schemeClr val="tx1"/>
              </a:solidFill>
              <a:effectLst/>
              <a:cs typeface="Arial" pitchFamily="34" charset="0"/>
            </a:endParaRPr>
          </a:p>
        </p:txBody>
      </p:sp>
      <p:sp>
        <p:nvSpPr>
          <p:cNvPr id="56" name="AutoShape 2"/>
          <p:cNvSpPr>
            <a:spLocks noChangeArrowheads="1"/>
          </p:cNvSpPr>
          <p:nvPr/>
        </p:nvSpPr>
        <p:spPr bwMode="auto">
          <a:xfrm>
            <a:off x="5953520" y="1549627"/>
            <a:ext cx="378073" cy="692696"/>
          </a:xfrm>
          <a:prstGeom prst="rightArrow">
            <a:avLst>
              <a:gd name="adj1" fmla="val 65750"/>
              <a:gd name="adj2" fmla="val 63359"/>
            </a:avLst>
          </a:prstGeom>
          <a:gradFill rotWithShape="1">
            <a:gsLst>
              <a:gs pos="0">
                <a:srgbClr val="24246E">
                  <a:alpha val="50000"/>
                </a:srgbClr>
              </a:gs>
              <a:gs pos="100000">
                <a:srgbClr val="C7C7DC">
                  <a:alpha val="71001"/>
                </a:srgbClr>
              </a:gs>
            </a:gsLst>
            <a:lin ang="0" scaled="1"/>
          </a:gradFill>
          <a:ln w="9525" algn="ctr">
            <a:noFill/>
            <a:miter lim="800000"/>
            <a:headEnd/>
            <a:tailEnd/>
          </a:ln>
        </p:spPr>
        <p:txBody>
          <a:bodyPr wrap="none" anchor="ctr"/>
          <a:lstStyle/>
          <a:p>
            <a:endParaRPr lang="ru-RU"/>
          </a:p>
        </p:txBody>
      </p:sp>
      <p:sp>
        <p:nvSpPr>
          <p:cNvPr id="57" name="Rectangle 3"/>
          <p:cNvSpPr>
            <a:spLocks noChangeArrowheads="1"/>
          </p:cNvSpPr>
          <p:nvPr/>
        </p:nvSpPr>
        <p:spPr bwMode="auto">
          <a:xfrm>
            <a:off x="6331593" y="1608431"/>
            <a:ext cx="1187624" cy="6001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ctr" defTabSz="914400" rtl="0" eaLnBrk="0" fontAlgn="base" latinLnBrk="0" hangingPunct="0">
              <a:lnSpc>
                <a:spcPct val="100000"/>
              </a:lnSpc>
              <a:spcBef>
                <a:spcPct val="0"/>
              </a:spcBef>
              <a:spcAft>
                <a:spcPct val="0"/>
              </a:spcAft>
              <a:buClrTx/>
              <a:buSzTx/>
              <a:buFontTx/>
              <a:buNone/>
              <a:tabLst/>
            </a:pPr>
            <a:r>
              <a:rPr lang="ru-RU" sz="1100" dirty="0" smtClean="0">
                <a:cs typeface="Times New Roman" pitchFamily="18" charset="0"/>
              </a:rPr>
              <a:t>подача доработанной заявки</a:t>
            </a:r>
            <a:endParaRPr kumimoji="0" lang="ru-RU" sz="1100" b="0" i="0" u="none" strike="noStrike" cap="none" normalizeH="0" baseline="0" dirty="0" smtClean="0">
              <a:ln>
                <a:noFill/>
              </a:ln>
              <a:solidFill>
                <a:schemeClr val="tx1"/>
              </a:solidFill>
              <a:effectLst/>
              <a:cs typeface="Arial" pitchFamily="34" charset="0"/>
            </a:endParaRPr>
          </a:p>
        </p:txBody>
      </p:sp>
      <p:sp>
        <p:nvSpPr>
          <p:cNvPr id="58" name="AutoShape 2"/>
          <p:cNvSpPr>
            <a:spLocks noChangeArrowheads="1"/>
          </p:cNvSpPr>
          <p:nvPr/>
        </p:nvSpPr>
        <p:spPr bwMode="auto">
          <a:xfrm>
            <a:off x="5930885" y="807079"/>
            <a:ext cx="400708" cy="692696"/>
          </a:xfrm>
          <a:prstGeom prst="rightArrow">
            <a:avLst>
              <a:gd name="adj1" fmla="val 65750"/>
              <a:gd name="adj2" fmla="val 63359"/>
            </a:avLst>
          </a:prstGeom>
          <a:gradFill rotWithShape="1">
            <a:gsLst>
              <a:gs pos="0">
                <a:srgbClr val="24246E">
                  <a:alpha val="50000"/>
                </a:srgbClr>
              </a:gs>
              <a:gs pos="100000">
                <a:srgbClr val="C7C7DC">
                  <a:alpha val="71001"/>
                </a:srgbClr>
              </a:gs>
            </a:gsLst>
            <a:lin ang="0" scaled="1"/>
          </a:gradFill>
          <a:ln w="9525" algn="ctr">
            <a:noFill/>
            <a:miter lim="800000"/>
            <a:headEnd/>
            <a:tailEnd/>
          </a:ln>
        </p:spPr>
        <p:txBody>
          <a:bodyPr wrap="none" anchor="ctr"/>
          <a:lstStyle/>
          <a:p>
            <a:endParaRPr lang="ru-RU"/>
          </a:p>
        </p:txBody>
      </p:sp>
      <p:sp>
        <p:nvSpPr>
          <p:cNvPr id="38" name="Text Box 9"/>
          <p:cNvSpPr txBox="1">
            <a:spLocks noChangeArrowheads="1"/>
          </p:cNvSpPr>
          <p:nvPr/>
        </p:nvSpPr>
        <p:spPr bwMode="auto">
          <a:xfrm rot="10800000">
            <a:off x="539552" y="2636911"/>
            <a:ext cx="7992888" cy="216024"/>
          </a:xfrm>
          <a:prstGeom prst="rect">
            <a:avLst/>
          </a:prstGeom>
          <a:solidFill>
            <a:srgbClr val="555E8D"/>
          </a:solidFill>
          <a:ln>
            <a:solidFill>
              <a:schemeClr val="accent1">
                <a:lumMod val="75000"/>
              </a:schemeClr>
            </a:solidFill>
          </a:ln>
        </p:spPr>
        <p:style>
          <a:lnRef idx="1">
            <a:schemeClr val="accent2"/>
          </a:lnRef>
          <a:fillRef idx="3">
            <a:schemeClr val="accent2"/>
          </a:fillRef>
          <a:effectRef idx="2">
            <a:schemeClr val="accent2"/>
          </a:effectRef>
          <a:fontRef idx="minor">
            <a:schemeClr val="lt1"/>
          </a:fontRef>
        </p:style>
        <p:txBody>
          <a:bodyPr rot="10800000"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ru-RU" altLang="ru-RU" sz="1100" b="1" dirty="0" smtClean="0">
                <a:solidFill>
                  <a:schemeClr val="bg1"/>
                </a:solidFill>
              </a:rPr>
              <a:t>Пакет документов, прилагаемых к заявке на заключение соглашения с резидентами ТОСЭР</a:t>
            </a:r>
          </a:p>
        </p:txBody>
      </p:sp>
      <p:sp>
        <p:nvSpPr>
          <p:cNvPr id="1025" name="Rectangle 1"/>
          <p:cNvSpPr>
            <a:spLocks noChangeArrowheads="1"/>
          </p:cNvSpPr>
          <p:nvPr/>
        </p:nvSpPr>
        <p:spPr bwMode="auto">
          <a:xfrm>
            <a:off x="611560" y="2858959"/>
            <a:ext cx="7992888" cy="26314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71450" indent="-171450">
              <a:buFont typeface="Wingdings" panose="05000000000000000000" pitchFamily="2" charset="2"/>
              <a:buChar char="ü"/>
            </a:pPr>
            <a:r>
              <a:rPr lang="ru-RU" sz="1100" i="1" dirty="0" smtClean="0"/>
              <a:t>паспорт инвестиционного проекта</a:t>
            </a:r>
            <a:r>
              <a:rPr lang="ru-RU" sz="1100" i="1" dirty="0"/>
              <a:t>;</a:t>
            </a:r>
            <a:endParaRPr lang="ru-RU" sz="1100" dirty="0"/>
          </a:p>
          <a:p>
            <a:pPr marL="171450" indent="-171450">
              <a:buFont typeface="Wingdings" panose="05000000000000000000" pitchFamily="2" charset="2"/>
              <a:buChar char="ü"/>
            </a:pPr>
            <a:r>
              <a:rPr lang="ru-RU" sz="1100" i="1" dirty="0"/>
              <a:t>документы, подтверждающие право собственности (пользования) юридического лица на земельный участок и объекты недвижимого имущества, предназначенные для реализации инвестиционного проекта (при наличии);</a:t>
            </a:r>
            <a:endParaRPr lang="ru-RU" sz="1100" dirty="0"/>
          </a:p>
          <a:p>
            <a:pPr marL="171450" indent="-171450">
              <a:buFont typeface="Wingdings" panose="05000000000000000000" pitchFamily="2" charset="2"/>
              <a:buChar char="ü"/>
            </a:pPr>
            <a:r>
              <a:rPr lang="ru-RU" sz="1100" i="1" dirty="0"/>
              <a:t>справка Арбитражного суда Иркутской области о наличии или отсутствии производства по делу о несостоятельности (банкротстве) в отношении юридического лица, выданная не ранее чем за 30 календарных дней до дня подачи Заявки;</a:t>
            </a:r>
            <a:endParaRPr lang="ru-RU" sz="1100" dirty="0"/>
          </a:p>
          <a:p>
            <a:pPr marL="171450" indent="-171450">
              <a:buFont typeface="Wingdings" panose="05000000000000000000" pitchFamily="2" charset="2"/>
              <a:buChar char="ü"/>
            </a:pPr>
            <a:r>
              <a:rPr lang="ru-RU" sz="1100" i="1" dirty="0"/>
              <a:t>выписка из Единого государственного реестра юридических лиц, выданная не ранее чем за 30 календарных дней до дня подачи Заявки;</a:t>
            </a:r>
            <a:endParaRPr lang="ru-RU" sz="1100" dirty="0"/>
          </a:p>
          <a:p>
            <a:pPr marL="171450" indent="-171450">
              <a:buFont typeface="Wingdings" panose="05000000000000000000" pitchFamily="2" charset="2"/>
              <a:buChar char="ü"/>
            </a:pPr>
            <a:r>
              <a:rPr lang="ru-RU" sz="1100" i="1" dirty="0"/>
              <a:t>справка об исполнении налогоплательщиком (плательщиком сбора, плательщиком страховых взносов, налоговым агентом) обязанности по уплате налогов, сборов, страховых взносов, пеней, штрафов, процентов, выданная не ранее чем за 30 календарных дней до дня подачи Заявки;</a:t>
            </a:r>
            <a:endParaRPr lang="ru-RU" sz="1100" dirty="0"/>
          </a:p>
          <a:p>
            <a:pPr marL="171450" indent="-171450">
              <a:buFont typeface="Wingdings" panose="05000000000000000000" pitchFamily="2" charset="2"/>
              <a:buChar char="ü"/>
            </a:pPr>
            <a:r>
              <a:rPr lang="ru-RU" sz="1100" i="1" dirty="0"/>
              <a:t>выписка из Единого государственного реестра налогоплательщиков в отношении Заявителя об отсутствии сведений о филиалах, представительствах и иных обособленных подразделениях, выданная не ранее чем за 10 календарных дней до дня подачи </a:t>
            </a:r>
            <a:r>
              <a:rPr lang="ru-RU" sz="1100" i="1" dirty="0" smtClean="0"/>
              <a:t>Заявки;</a:t>
            </a:r>
          </a:p>
          <a:p>
            <a:pPr marL="171450" indent="-171450">
              <a:buFont typeface="Wingdings" panose="05000000000000000000" pitchFamily="2" charset="2"/>
              <a:buChar char="ü"/>
            </a:pPr>
            <a:r>
              <a:rPr lang="ru-RU" sz="1100" i="1" dirty="0"/>
              <a:t>п</a:t>
            </a:r>
            <a:r>
              <a:rPr lang="ru-RU" sz="1100" i="1" dirty="0" smtClean="0"/>
              <a:t>ояснительная записка к паспорту инвестиционного проекта.</a:t>
            </a:r>
            <a:endParaRPr lang="ru-RU" sz="1100" dirty="0"/>
          </a:p>
          <a:p>
            <a:r>
              <a:rPr lang="ru-RU" sz="1100" dirty="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1211</TotalTime>
  <Words>223</Words>
  <Application>Microsoft Office PowerPoint</Application>
  <PresentationFormat>Экран (4:3)</PresentationFormat>
  <Paragraphs>18</Paragraphs>
  <Slides>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vt:i4>
      </vt:variant>
    </vt:vector>
  </HeadingPairs>
  <TitlesOfParts>
    <vt:vector size="6" baseType="lpstr">
      <vt:lpstr>Arial</vt:lpstr>
      <vt:lpstr>Calibri</vt:lpstr>
      <vt:lpstr>Times New Roman</vt:lpstr>
      <vt:lpstr>Wingdings</vt:lpstr>
      <vt:lpstr>Тема Office</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e.v.kuzmina</dc:creator>
  <cp:lastModifiedBy>Рогожникова Вероника Валерьевна</cp:lastModifiedBy>
  <cp:revision>67</cp:revision>
  <cp:lastPrinted>2023-08-24T05:25:16Z</cp:lastPrinted>
  <dcterms:created xsi:type="dcterms:W3CDTF">2016-03-21T06:28:37Z</dcterms:created>
  <dcterms:modified xsi:type="dcterms:W3CDTF">2024-05-21T06:05:37Z</dcterms:modified>
</cp:coreProperties>
</file>